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5" r:id="rId4"/>
    <p:sldId id="266" r:id="rId5"/>
    <p:sldId id="270" r:id="rId6"/>
    <p:sldId id="260" r:id="rId7"/>
    <p:sldId id="264" r:id="rId8"/>
    <p:sldId id="261" r:id="rId9"/>
    <p:sldId id="262" r:id="rId10"/>
    <p:sldId id="257" r:id="rId11"/>
    <p:sldId id="272" r:id="rId12"/>
    <p:sldId id="273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3614BB-F97C-905E-89BE-200717DFDDEC}" v="20" dt="2025-05-29T17:01:12.752"/>
    <p1510:client id="{64DDDB4C-A3DA-9C79-AF6B-F8485B90BC72}" v="5" dt="2025-05-28T20:42:13.580"/>
    <p1510:client id="{77BA340A-4014-D440-1C1D-8B1681EB854B}" v="81" dt="2025-05-29T15:53:19.512"/>
    <p1510:client id="{7DC72377-98CA-48A6-B318-F9D295BF714C}" v="18" dt="2025-05-29T20:29:11.056"/>
    <p1510:client id="{923E35AD-BB5F-5276-021E-3FF513B22A3B}" v="4" dt="2025-05-28T20:35:33.254"/>
    <p1510:client id="{A30695E2-1093-CA0F-31A8-473D04217522}" v="2044" dt="2025-05-28T20:52:49.319"/>
    <p1510:client id="{AC705054-CEB7-9386-75DF-FCB264A484D1}" v="103" dt="2025-05-29T13:21:11.7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B8BE9-794A-8004-FC15-C7BE9BB4F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AFD27-63AC-E48A-4F66-42E5A5C3DB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91F60-EF3A-E86D-7723-68196EE03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4148-8B1F-4649-96D5-66FFE7A8FD73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2EA0-49F2-63F8-A416-44DA5243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7B7BC-0797-4012-1010-DFEB56BC9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CD791-81ED-41A7-97F1-60290D45D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81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3079E-9FCC-AF11-B36D-82A3DFA7B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110BFA-F5B2-DC83-2D36-70F03ED2F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353C6-07EC-34CE-0534-0FA3F3C7A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4148-8B1F-4649-96D5-66FFE7A8FD73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3D6A0-CD61-9932-8E54-260A6247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3D794-4B16-7EF8-E004-FC986DE70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CD791-81ED-41A7-97F1-60290D45D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FE0F03-33E5-F2F6-7287-49062C7CF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822521-1506-8108-F256-BBE971692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9E74A-BA0F-34C5-0EDA-49E5025F3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4148-8B1F-4649-96D5-66FFE7A8FD73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61B9C-7683-0CD2-8870-898512BFB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D4616-4456-4D58-2425-6C4FACD7F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CD791-81ED-41A7-97F1-60290D45D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8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81215-2A33-A055-D642-E3F1E5BF5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C0BE8-78DC-A29B-432A-B87FFF4DE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AA955-F1E8-8CA4-A063-6186313BB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4148-8B1F-4649-96D5-66FFE7A8FD73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E6051-3752-F577-11FE-6D6110497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3B49F-E669-23DD-53D7-F18AE26A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CD791-81ED-41A7-97F1-60290D45D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25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C8321-FBBD-5F03-D3D9-616977A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FC949-3C05-8D18-FD8A-112E32C31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56592-5B36-8A42-2C7E-35084582E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4148-8B1F-4649-96D5-66FFE7A8FD73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8E000-A634-89D6-DE28-8815A4165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C7472-0B20-00A8-D428-9E6D02F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CD791-81ED-41A7-97F1-60290D45D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40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8E2D7-66E2-6CA5-6F39-57B3F492D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89A53-AB94-C3CA-CEB2-9A194F84C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DC2450-80D1-8839-A2DB-4E65A2692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8F43A-98CE-8D36-F213-7BE8988AC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4148-8B1F-4649-96D5-66FFE7A8FD73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EF795-3949-1A69-C63C-6584C4652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0AB5B-D9D0-D98D-95BA-F8AA6AD11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CD791-81ED-41A7-97F1-60290D45D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5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5A45-9FED-B814-6E2B-EFAB1E461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1C343-1827-B353-FA1C-43447D40A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55CD3-D889-3A55-F1D3-FAF79193C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69B14-6908-B51D-959F-F8DC3190DB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19371-BD1A-8444-7A75-8A2F758E4E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0F5F5B-96E7-6C76-6FFE-3C077920D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4148-8B1F-4649-96D5-66FFE7A8FD73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F54A88-FF1D-5D9B-1331-80E92133F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D81BD-6736-E420-026E-9B1BAB2AE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CD791-81ED-41A7-97F1-60290D45D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0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F0694-7454-FAF4-AF4B-DC17B698A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E8FCC2-6A2F-4DD1-EF91-421318E63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4148-8B1F-4649-96D5-66FFE7A8FD73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C949EE-A5D8-AC30-C910-E2A99A52B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B789A7-61F4-1D5B-ECD2-DE18578EE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CD791-81ED-41A7-97F1-60290D45D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4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44B7C8-0510-C6D3-66AD-1EC0BD2D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4148-8B1F-4649-96D5-66FFE7A8FD73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FE2E4E-A2A3-0961-44C8-4F9A6AB7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DAA93-8340-FFB0-1169-CEA71FB23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CD791-81ED-41A7-97F1-60290D45D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28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44F10-6593-DDF5-98A5-71224C327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CE553-3BBC-DDB6-3BF2-543C5E809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9FBCA9-8EB2-E600-A6E5-1127E144D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618ED-2FAE-CEB6-AF4D-6906C18B6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4148-8B1F-4649-96D5-66FFE7A8FD73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88803-1CE3-96BF-2CB9-9E23A4589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F889B-BBAB-D78F-A69D-C1B596D29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CD791-81ED-41A7-97F1-60290D45D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1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9CF6A-169B-EB26-3CA1-E76BE5179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DD0612-D1A4-58C9-258C-B1BFF8F625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E86C3-BF29-0D39-FE02-76F29E81F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4BFBE-25CC-1DBB-1B47-784587D7B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4148-8B1F-4649-96D5-66FFE7A8FD73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A2C87-4E43-D0B4-801D-A97CF77F5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83FA4-7F86-DAAA-9B28-4FB2BF2A1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CD791-81ED-41A7-97F1-60290D45D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0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B59CE1-F78F-1CC9-3D62-EF09008F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1614C-4333-60E5-2014-4178AA80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97017-F08F-2299-D149-8646E95151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554148-8B1F-4649-96D5-66FFE7A8FD73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F566E-0975-F873-FF58-4A161D527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9E1EC-F7BE-1409-470F-E0CF757AE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CD791-81ED-41A7-97F1-60290D45D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6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tthew@unitedphilforum.org" TargetMode="External"/><Relationship Id="rId5" Type="http://schemas.openxmlformats.org/officeDocument/2006/relationships/hyperlink" Target="mailto:jenn.holcomb@cof.org" TargetMode="External"/><Relationship Id="rId10" Type="http://schemas.openxmlformats.org/officeDocument/2006/relationships/hyperlink" Target="mailto:benk@independentsector.org" TargetMode="External"/><Relationship Id="rId4" Type="http://schemas.openxmlformats.org/officeDocument/2006/relationships/image" Target="../media/image6.png"/><Relationship Id="rId9" Type="http://schemas.openxmlformats.org/officeDocument/2006/relationships/hyperlink" Target="mailto:ssaadian@councilofnonprofits.or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ofnonprofits.org/form/national-letter-to-protect-nonprofit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join.co/campaigns/3816/actions/public?action_id=5464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175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A9242-E31B-A74B-271C-1B700435C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Legislative Process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526D7-A39B-0E22-BB91-36FD884CA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Senate timing, likelihood of committee markups</a:t>
            </a:r>
          </a:p>
          <a:p>
            <a:r>
              <a:rPr lang="en-US"/>
              <a:t>Scope of changes</a:t>
            </a:r>
          </a:p>
          <a:p>
            <a:r>
              <a:rPr lang="en-US"/>
              <a:t>House action</a:t>
            </a:r>
          </a:p>
          <a:p>
            <a:r>
              <a:rPr lang="en-US"/>
              <a:t>Debt limit wildcard</a:t>
            </a:r>
          </a:p>
        </p:txBody>
      </p:sp>
    </p:spTree>
    <p:extLst>
      <p:ext uri="{BB962C8B-B14F-4D97-AF65-F5344CB8AC3E}">
        <p14:creationId xmlns:p14="http://schemas.microsoft.com/office/powerpoint/2010/main" val="2772257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B9E3BD-B498-B85E-CD4D-EF4079621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C412A9-4E72-169D-D4C9-71DC9D932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/>
              <a:t>Reach Out To Us</a:t>
            </a:r>
          </a:p>
        </p:txBody>
      </p:sp>
      <p:pic>
        <p:nvPicPr>
          <p:cNvPr id="9" name="Content Placeholder 4" descr="A person wearing glasses and a blue shirt&#10;&#10;AI-generated content may be incorrect.">
            <a:extLst>
              <a:ext uri="{FF2B5EF4-FFF2-40B4-BE49-F238E27FC236}">
                <a16:creationId xmlns:a16="http://schemas.microsoft.com/office/drawing/2014/main" id="{DBC5CAF0-C863-F06D-69DD-2F76C09DE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419" y="1796418"/>
            <a:ext cx="2081784" cy="2081784"/>
          </a:xfrm>
          <a:prstGeom prst="flowChartConnector">
            <a:avLst/>
          </a:prstGeom>
        </p:spPr>
      </p:pic>
      <p:pic>
        <p:nvPicPr>
          <p:cNvPr id="10" name="Picture 9" descr="A person in a suit&#10;&#10;AI-generated content may be incorrect.">
            <a:extLst>
              <a:ext uri="{FF2B5EF4-FFF2-40B4-BE49-F238E27FC236}">
                <a16:creationId xmlns:a16="http://schemas.microsoft.com/office/drawing/2014/main" id="{DE788526-FAE7-FC60-6DF1-F3EB5BA8D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379" y="1819801"/>
            <a:ext cx="1930031" cy="2088353"/>
          </a:xfrm>
          <a:prstGeom prst="flowChartConnector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DEBDDC-B8B7-7349-8168-120A9D9F0981}"/>
              </a:ext>
            </a:extLst>
          </p:cNvPr>
          <p:cNvSpPr txBox="1">
            <a:spLocks/>
          </p:cNvSpPr>
          <p:nvPr/>
        </p:nvSpPr>
        <p:spPr>
          <a:xfrm>
            <a:off x="3044419" y="4078632"/>
            <a:ext cx="2081784" cy="11273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Aptos Display"/>
              </a:rPr>
              <a:t>Jenn Holcomb</a:t>
            </a:r>
          </a:p>
          <a:p>
            <a:pPr marL="0" indent="0" algn="ctr">
              <a:buNone/>
            </a:pPr>
            <a:r>
              <a:rPr lang="en-US" sz="2400">
                <a:solidFill>
                  <a:schemeClr val="accent1"/>
                </a:solidFill>
                <a:latin typeface="Aptos Displ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jenn.holcomb@cof.org</a:t>
            </a:r>
            <a:endParaRPr lang="en-US" sz="2400">
              <a:solidFill>
                <a:schemeClr val="accent1"/>
              </a:solidFill>
              <a:latin typeface="Aptos Display"/>
            </a:endParaRPr>
          </a:p>
          <a:p>
            <a:pPr marL="0" indent="0" algn="ctr">
              <a:buNone/>
            </a:pPr>
            <a:endParaRPr lang="en-US" sz="2400" b="1">
              <a:latin typeface="Aptos Display"/>
            </a:endParaRPr>
          </a:p>
          <a:p>
            <a:pPr marL="0" indent="0" algn="ctr">
              <a:buNone/>
            </a:pPr>
            <a:endParaRPr lang="en-US" b="1">
              <a:latin typeface="Aptos Display"/>
            </a:endParaRPr>
          </a:p>
          <a:p>
            <a:pPr marL="0" indent="0" algn="ctr">
              <a:buNone/>
            </a:pPr>
            <a:endParaRPr lang="en-US">
              <a:latin typeface="Aptos Display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F844705-6C28-7EF1-2982-7FA3AFA2C00F}"/>
              </a:ext>
            </a:extLst>
          </p:cNvPr>
          <p:cNvSpPr txBox="1">
            <a:spLocks/>
          </p:cNvSpPr>
          <p:nvPr/>
        </p:nvSpPr>
        <p:spPr>
          <a:xfrm>
            <a:off x="5422079" y="4078632"/>
            <a:ext cx="2461058" cy="12492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Aptos Display"/>
              </a:rPr>
              <a:t>Matthew L. Evans</a:t>
            </a:r>
          </a:p>
          <a:p>
            <a:pPr marL="0" indent="0" algn="ctr">
              <a:buNone/>
            </a:pPr>
            <a:r>
              <a:rPr lang="en-US" sz="2400">
                <a:solidFill>
                  <a:schemeClr val="accent1"/>
                </a:solidFill>
                <a:latin typeface="Aptos Displ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matthew@unitedphilforum.org</a:t>
            </a:r>
            <a:endParaRPr lang="en-US" sz="2400">
              <a:solidFill>
                <a:schemeClr val="accent1"/>
              </a:solidFill>
              <a:latin typeface="Aptos Display"/>
            </a:endParaRPr>
          </a:p>
          <a:p>
            <a:pPr marL="0" indent="0" algn="ctr">
              <a:buNone/>
            </a:pPr>
            <a:endParaRPr lang="en-US" sz="2400" b="1">
              <a:latin typeface="Aptos Display"/>
            </a:endParaRPr>
          </a:p>
          <a:p>
            <a:pPr marL="0" indent="0" algn="ctr">
              <a:buNone/>
            </a:pPr>
            <a:endParaRPr lang="en-US" sz="2400" b="1">
              <a:latin typeface="Aptos Display"/>
            </a:endParaRPr>
          </a:p>
          <a:p>
            <a:pPr marL="0" indent="0" algn="ctr">
              <a:buNone/>
            </a:pPr>
            <a:endParaRPr lang="en-US" b="1">
              <a:latin typeface="Aptos Display"/>
            </a:endParaRPr>
          </a:p>
          <a:p>
            <a:pPr marL="0" indent="0" algn="ctr">
              <a:buNone/>
            </a:pPr>
            <a:endParaRPr lang="en-US">
              <a:latin typeface="Aptos Display"/>
            </a:endParaRPr>
          </a:p>
        </p:txBody>
      </p:sp>
      <p:pic>
        <p:nvPicPr>
          <p:cNvPr id="13" name="Picture 12" descr="A person in a suit giving a thumbs up&#10;&#10;AI-generated content may be incorrect.">
            <a:extLst>
              <a:ext uri="{FF2B5EF4-FFF2-40B4-BE49-F238E27FC236}">
                <a16:creationId xmlns:a16="http://schemas.microsoft.com/office/drawing/2014/main" id="{77C83989-EA12-711D-EB01-5CD5DBAE5E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1" y="1826370"/>
            <a:ext cx="2081784" cy="2081784"/>
          </a:xfrm>
          <a:prstGeom prst="flowChartConnector">
            <a:avLst/>
          </a:prstGeom>
        </p:spPr>
      </p:pic>
      <p:pic>
        <p:nvPicPr>
          <p:cNvPr id="14" name="Picture 13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C8621E4D-8911-CDAB-5A92-8B7635A18B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20" y="1830434"/>
            <a:ext cx="2108452" cy="2108452"/>
          </a:xfrm>
          <a:prstGeom prst="flowChartConnector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95BB0F5-A654-0693-9777-6E788E45E015}"/>
              </a:ext>
            </a:extLst>
          </p:cNvPr>
          <p:cNvSpPr txBox="1">
            <a:spLocks/>
          </p:cNvSpPr>
          <p:nvPr/>
        </p:nvSpPr>
        <p:spPr>
          <a:xfrm>
            <a:off x="7916318" y="4078632"/>
            <a:ext cx="2782162" cy="12492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Aptos Display"/>
              </a:rPr>
              <a:t>Sarah Saadian</a:t>
            </a:r>
          </a:p>
          <a:p>
            <a:pPr marL="0" indent="0" algn="ctr">
              <a:buNone/>
            </a:pPr>
            <a:r>
              <a:rPr lang="en-US" sz="2400">
                <a:solidFill>
                  <a:schemeClr val="accent1"/>
                </a:solidFill>
                <a:latin typeface="Aptos Display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ssaadian@councilofnonprofits.org</a:t>
            </a:r>
            <a:endParaRPr lang="en-US" sz="2400">
              <a:solidFill>
                <a:schemeClr val="accent1"/>
              </a:solidFill>
              <a:latin typeface="Aptos Display"/>
            </a:endParaRPr>
          </a:p>
          <a:p>
            <a:pPr marL="0" indent="0" algn="ctr">
              <a:buNone/>
            </a:pPr>
            <a:endParaRPr lang="en-US" sz="2400" b="1">
              <a:latin typeface="Aptos Display"/>
            </a:endParaRPr>
          </a:p>
          <a:p>
            <a:pPr marL="0" indent="0" algn="ctr">
              <a:buNone/>
            </a:pPr>
            <a:endParaRPr lang="en-US" b="1">
              <a:latin typeface="Aptos Display"/>
            </a:endParaRPr>
          </a:p>
          <a:p>
            <a:pPr marL="0" indent="0" algn="ctr">
              <a:buNone/>
            </a:pPr>
            <a:endParaRPr lang="en-US">
              <a:latin typeface="Aptos Display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AFBBE6B-35D0-79DD-B41F-E6C9CE59F461}"/>
              </a:ext>
            </a:extLst>
          </p:cNvPr>
          <p:cNvSpPr txBox="1">
            <a:spLocks/>
          </p:cNvSpPr>
          <p:nvPr/>
        </p:nvSpPr>
        <p:spPr>
          <a:xfrm>
            <a:off x="96159" y="4043836"/>
            <a:ext cx="2652384" cy="11273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Aptos Display"/>
              </a:rPr>
              <a:t>Ben Kershaw </a:t>
            </a:r>
          </a:p>
          <a:p>
            <a:pPr marL="0" indent="0" algn="ctr">
              <a:buNone/>
            </a:pPr>
            <a:r>
              <a:rPr lang="en-US" sz="2400">
                <a:solidFill>
                  <a:schemeClr val="accent1"/>
                </a:solidFill>
                <a:latin typeface="Aptos Display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benk@independentsector.org</a:t>
            </a:r>
            <a:endParaRPr lang="en-US" sz="2400">
              <a:solidFill>
                <a:schemeClr val="accent1"/>
              </a:solidFill>
              <a:latin typeface="Aptos Display"/>
            </a:endParaRPr>
          </a:p>
          <a:p>
            <a:pPr marL="0" indent="0" algn="ctr">
              <a:buNone/>
            </a:pPr>
            <a:endParaRPr lang="en-US" sz="2400">
              <a:latin typeface="Aptos Display"/>
            </a:endParaRPr>
          </a:p>
          <a:p>
            <a:pPr marL="0" indent="0" algn="ctr">
              <a:buNone/>
            </a:pPr>
            <a:endParaRPr lang="en-US" sz="2400" b="1">
              <a:latin typeface="Aptos Display"/>
            </a:endParaRPr>
          </a:p>
          <a:p>
            <a:pPr marL="0" indent="0" algn="ctr">
              <a:buNone/>
            </a:pPr>
            <a:endParaRPr lang="en-US">
              <a:latin typeface="Aptos Display"/>
            </a:endParaRPr>
          </a:p>
          <a:p>
            <a:pPr marL="0" indent="0" algn="ctr">
              <a:buNone/>
            </a:pPr>
            <a:endParaRPr lang="en-US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439444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9FD9E2-F653-0CC4-032E-101C28591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0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090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E1C8E5-015D-EAC5-F4D2-E1B0084B0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B3E8A-5F9F-C170-6912-05FEFD6E8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/>
              <a:t>House-Passed Reconciliation Bill: </a:t>
            </a:r>
            <a:br>
              <a:rPr lang="en-US" sz="4000" b="1"/>
            </a:br>
            <a:r>
              <a:rPr lang="en-US" sz="4000" b="1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E5CAB-B60B-1C65-64CE-BFA22C447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71500" indent="-571500"/>
            <a:r>
              <a:rPr lang="en-US" b="1">
                <a:latin typeface="Aptos Display"/>
              </a:rPr>
              <a:t>Permanently extends some of  the key 2017 tax provisions</a:t>
            </a:r>
          </a:p>
          <a:p>
            <a:pPr marL="571500" indent="-571500"/>
            <a:r>
              <a:rPr lang="en-US" b="1">
                <a:latin typeface="Aptos Display"/>
              </a:rPr>
              <a:t>Advances some of President Trump's campaign pledges</a:t>
            </a:r>
          </a:p>
          <a:p>
            <a:pPr marL="571500" indent="-571500"/>
            <a:r>
              <a:rPr lang="en-US" b="1">
                <a:latin typeface="Aptos Display"/>
              </a:rPr>
              <a:t>Increases funding for defense and border security priorities</a:t>
            </a:r>
          </a:p>
          <a:p>
            <a:pPr marL="571500" indent="-571500"/>
            <a:r>
              <a:rPr lang="en-US" b="1">
                <a:latin typeface="Aptos Display"/>
              </a:rPr>
              <a:t>Reduces domestic spending (more later)</a:t>
            </a:r>
          </a:p>
          <a:p>
            <a:pPr marL="571500" indent="-571500"/>
            <a:r>
              <a:rPr lang="en-US" b="1">
                <a:latin typeface="Aptos Display"/>
              </a:rPr>
              <a:t>Debt Limit Increase</a:t>
            </a:r>
          </a:p>
        </p:txBody>
      </p:sp>
    </p:spTree>
    <p:extLst>
      <p:ext uri="{BB962C8B-B14F-4D97-AF65-F5344CB8AC3E}">
        <p14:creationId xmlns:p14="http://schemas.microsoft.com/office/powerpoint/2010/main" val="396594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FFC9F0-5801-928E-A352-7CB6A7092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73395-E6A4-D31E-2954-2095FA368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/>
              <a:t>House-Passed Reconciliation Bill:  </a:t>
            </a:r>
            <a:br>
              <a:rPr lang="en-US" sz="4000" b="1"/>
            </a:br>
            <a:r>
              <a:rPr lang="en-US" sz="4000" b="1"/>
              <a:t>Tax Provisions of Concern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958F1-FD7E-A1A1-B2DB-7DA9B0F0C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71500" indent="-571500"/>
            <a:r>
              <a:rPr lang="en-US" b="1">
                <a:latin typeface="Aptos Display"/>
              </a:rPr>
              <a:t>Limiting itemized deduction </a:t>
            </a:r>
            <a:endParaRPr lang="en-US"/>
          </a:p>
          <a:p>
            <a:pPr marL="571500" indent="-571500"/>
            <a:r>
              <a:rPr lang="en-US" b="1">
                <a:latin typeface="Aptos Display"/>
              </a:rPr>
              <a:t>Taxation of parking and transit benefits (UBIT) </a:t>
            </a:r>
            <a:endParaRPr lang="en-US"/>
          </a:p>
          <a:p>
            <a:pPr marL="571500" indent="-571500"/>
            <a:r>
              <a:rPr lang="en-US" b="1">
                <a:latin typeface="Aptos Display"/>
              </a:rPr>
              <a:t>Private foundation tax increase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2400">
                <a:latin typeface="Aptos Display"/>
              </a:rPr>
              <a:t>Foundations with assets below $50 million: 1.39%</a:t>
            </a:r>
            <a:endParaRPr lang="en-US" sz="2400" b="1">
              <a:latin typeface="Aptos Display"/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2400">
                <a:latin typeface="Aptos Display"/>
              </a:rPr>
              <a:t>Foundations with assets between $50 million and $250 million: 2.78%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2400">
                <a:latin typeface="Aptos Display"/>
              </a:rPr>
              <a:t>Foundations with assets between $250 million and $5 billion: 5%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2400">
                <a:latin typeface="Aptos Display"/>
              </a:rPr>
              <a:t>Foundations with assets above $5 billion: 10%</a:t>
            </a:r>
          </a:p>
          <a:p>
            <a:pPr marL="571500" indent="-571500"/>
            <a:r>
              <a:rPr lang="en-US" b="1">
                <a:latin typeface="Aptos Display"/>
              </a:rPr>
              <a:t>1% AGI floor for corporate charitable giving</a:t>
            </a:r>
          </a:p>
          <a:p>
            <a:pPr marL="571500" indent="-571500"/>
            <a:endParaRPr lang="en-US" b="1">
              <a:latin typeface="Aptos Display"/>
            </a:endParaRPr>
          </a:p>
          <a:p>
            <a:pPr marL="0" indent="0">
              <a:buNone/>
            </a:pPr>
            <a:endParaRPr lang="en-US" sz="3600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4281318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780A0A-2765-9012-2C7E-0D157AD20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C834-5C70-EBDA-351C-90D970423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/>
              <a:t>House-Passed Reconciliation Bill:</a:t>
            </a:r>
            <a:br>
              <a:rPr lang="en-US" sz="4000" b="1"/>
            </a:br>
            <a:r>
              <a:rPr lang="en-US" sz="4000" b="1"/>
              <a:t>Spending Cuts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6FC56-CD37-5629-FFE1-D4F91C5E2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71500" indent="-571500"/>
            <a:r>
              <a:rPr lang="en-US" b="1">
                <a:latin typeface="Aptos Display"/>
              </a:rPr>
              <a:t>Medicaid Cuts</a:t>
            </a:r>
            <a:endParaRPr lang="en-US"/>
          </a:p>
          <a:p>
            <a:pPr marL="571500" indent="-571500"/>
            <a:r>
              <a:rPr lang="en-US" b="1">
                <a:latin typeface="Aptos Display"/>
              </a:rPr>
              <a:t>SNAP Cuts</a:t>
            </a:r>
          </a:p>
          <a:p>
            <a:pPr marL="571500" indent="-571500"/>
            <a:r>
              <a:rPr lang="en-US" b="1">
                <a:latin typeface="Aptos Display"/>
              </a:rPr>
              <a:t>Student Loan Overhaul</a:t>
            </a:r>
          </a:p>
          <a:p>
            <a:pPr marL="0" indent="0">
              <a:buNone/>
            </a:pPr>
            <a:endParaRPr lang="en-US" sz="3600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751753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68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0656A2-017F-A9AE-E0E4-F36511E64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8B360-D87B-03E4-0C73-96D2498C0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 Action!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08006-1C6A-BCCC-B522-4E8A46FCE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828" y="1825625"/>
            <a:ext cx="1074597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AutoNum type="arabicPeriod"/>
            </a:pPr>
            <a:r>
              <a:rPr lang="en-US" b="1" u="sng">
                <a:solidFill>
                  <a:srgbClr val="0070C0"/>
                </a:solidFill>
                <a:latin typeface="Source Sans Pro"/>
                <a:ea typeface="Source Sans Pro"/>
              </a:rPr>
              <a:t> </a:t>
            </a:r>
            <a:r>
              <a:rPr lang="en-US" b="1" u="sng">
                <a:solidFill>
                  <a:srgbClr val="0070C0"/>
                </a:solidFill>
                <a:latin typeface="Source Sans Pro"/>
                <a:ea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Sign a National Letter by June 2</a:t>
            </a:r>
            <a:endParaRPr lang="en-US" b="1" u="sng">
              <a:solidFill>
                <a:srgbClr val="0070C0"/>
              </a:solidFill>
              <a:latin typeface="Source Sans Pro"/>
              <a:ea typeface="Source Sans Pro"/>
            </a:endParaRPr>
          </a:p>
          <a:p>
            <a:pPr marL="0" indent="0">
              <a:buNone/>
            </a:pPr>
            <a:r>
              <a:rPr lang="en-US">
                <a:solidFill>
                  <a:srgbClr val="404040"/>
                </a:solidFill>
                <a:latin typeface="Source Sans Pro"/>
                <a:ea typeface="Source Sans Pro"/>
              </a:rPr>
              <a:t>Urge Congress to remove harmful provisions in the tax bill targeting nonprofit organizations and share the letter with your networks!</a:t>
            </a:r>
          </a:p>
          <a:p>
            <a:pPr marL="0" indent="0">
              <a:buNone/>
            </a:pPr>
            <a:endParaRPr lang="en-US" b="1" u="sng">
              <a:solidFill>
                <a:srgbClr val="0A648B"/>
              </a:solidFill>
              <a:latin typeface="Source Sans Pro"/>
              <a:ea typeface="Source Sans Pro"/>
            </a:endParaRPr>
          </a:p>
          <a:p>
            <a:pPr marL="0" indent="0">
              <a:buNone/>
            </a:pPr>
            <a:r>
              <a:rPr lang="en-US" b="1" u="sng">
                <a:solidFill>
                  <a:srgbClr val="0070C0"/>
                </a:solidFill>
                <a:latin typeface="Source Sans Pro"/>
                <a:ea typeface="Source Sans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 Contact Your Senators</a:t>
            </a:r>
            <a:r>
              <a:rPr lang="en-US" b="1" u="sng">
                <a:solidFill>
                  <a:srgbClr val="0070C0"/>
                </a:solidFill>
                <a:latin typeface="Source Sans Pro"/>
                <a:ea typeface="Source Sans Pro"/>
              </a:rPr>
              <a:t> </a:t>
            </a:r>
            <a:endParaRPr lang="en-US" b="1">
              <a:solidFill>
                <a:srgbClr val="0070C0"/>
              </a:solidFill>
              <a:latin typeface="Aptos" panose="02110004020202020204"/>
              <a:ea typeface="Source Sans Pro"/>
            </a:endParaRPr>
          </a:p>
          <a:p>
            <a:pPr marL="0" indent="0">
              <a:buNone/>
            </a:pPr>
            <a:r>
              <a:rPr lang="en-US">
                <a:solidFill>
                  <a:srgbClr val="404040"/>
                </a:solidFill>
                <a:latin typeface="Source Sans Pro"/>
                <a:ea typeface="Source Sans Pro"/>
              </a:rPr>
              <a:t>Urge Congress to protect nonprofits and their ability to serve their communities in the tax package.</a:t>
            </a:r>
            <a:endParaRPr lang="en-US"/>
          </a:p>
          <a:p>
            <a:pPr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04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9C6055-F965-A095-580F-7E5C519BA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C2BDF-A4C4-CCFE-3F20-6CA77207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Topline Message: Don't harm the people who rely on nonprofits to pay for tax cuts.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7DAF2-107D-9CA1-78A1-EE6A184B1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571500" indent="-571500"/>
            <a:r>
              <a:rPr lang="en-US" b="1">
                <a:latin typeface="Aptos Display"/>
              </a:rPr>
              <a:t>Ultimately, the people in your community </a:t>
            </a:r>
            <a:r>
              <a:rPr lang="en-US">
                <a:latin typeface="Aptos Display"/>
              </a:rPr>
              <a:t>who rely on the services provided by nonprofits will be most harmed. Focus on those who won't be able to access food banks, crisis hotlines, drug recovery programs, and more.</a:t>
            </a:r>
            <a:endParaRPr lang="en-US"/>
          </a:p>
          <a:p>
            <a:pPr marL="571500" indent="-571500"/>
            <a:r>
              <a:rPr lang="en-US" b="1">
                <a:latin typeface="Aptos Display"/>
              </a:rPr>
              <a:t>Nonprofits will have to cut back on services to the community, or close their doors.</a:t>
            </a:r>
            <a:r>
              <a:rPr lang="en-US">
                <a:latin typeface="Aptos Display"/>
              </a:rPr>
              <a:t> Most nonprofits (59%) have budgets less than $50K, and 92% have budgets less than $1M, and cannot absorb these cuts.</a:t>
            </a:r>
          </a:p>
          <a:p>
            <a:pPr marL="571500" indent="-571500"/>
            <a:r>
              <a:rPr lang="en-US" b="1"/>
              <a:t>Rural and suburban communities </a:t>
            </a:r>
            <a:r>
              <a:rPr lang="en-US"/>
              <a:t>will be impacted the most. Most nonprofits (66%) are located in rural and suburban communities and show up every day to serve their neighbors.</a:t>
            </a:r>
          </a:p>
          <a:p>
            <a:pPr marL="0" indent="0">
              <a:buNone/>
            </a:pPr>
            <a:endParaRPr lang="en-US" sz="3600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117979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6CBD99-FE92-7692-C51E-BFE5B7F4B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F6BC2-177A-DA89-016D-B4463919E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1325563"/>
          </a:xfrm>
        </p:spPr>
        <p:txBody>
          <a:bodyPr>
            <a:normAutofit/>
          </a:bodyPr>
          <a:lstStyle/>
          <a:p>
            <a:r>
              <a:rPr lang="en-US" b="1"/>
              <a:t>Critical Targets – Republicans!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2FB43-AACB-DAC8-E67D-C4E1166B4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7436"/>
            <a:ext cx="10515600" cy="13210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>
                <a:latin typeface="Aptos Display"/>
              </a:rPr>
              <a:t>Ask your </a:t>
            </a:r>
            <a:r>
              <a:rPr lang="en-US" b="1">
                <a:latin typeface="Aptos Display"/>
              </a:rPr>
              <a:t>Republican Senators </a:t>
            </a:r>
            <a:r>
              <a:rPr lang="en-US">
                <a:latin typeface="Aptos Display"/>
              </a:rPr>
              <a:t>to protect the nonprofit sector and the millions of people who rely on their services. </a:t>
            </a:r>
          </a:p>
          <a:p>
            <a:pPr marL="0" indent="0" algn="ctr">
              <a:buNone/>
            </a:pPr>
            <a:endParaRPr lang="en-US">
              <a:latin typeface="Aptos Display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F7CDB6-2E79-8350-5A2A-CDD11121F608}"/>
              </a:ext>
            </a:extLst>
          </p:cNvPr>
          <p:cNvSpPr txBox="1">
            <a:spLocks/>
          </p:cNvSpPr>
          <p:nvPr/>
        </p:nvSpPr>
        <p:spPr>
          <a:xfrm>
            <a:off x="476693" y="2770054"/>
            <a:ext cx="5137299" cy="13210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Aptos Display"/>
              </a:rPr>
              <a:t>Barrasso (R-WY)</a:t>
            </a:r>
            <a:endParaRPr lang="en-US"/>
          </a:p>
          <a:p>
            <a:pPr marL="0" indent="0" algn="ctr">
              <a:buNone/>
            </a:pPr>
            <a:r>
              <a:rPr lang="en-US" sz="2400" b="1">
                <a:latin typeface="Aptos Display"/>
              </a:rPr>
              <a:t>Blackburn (R-TN)</a:t>
            </a:r>
          </a:p>
          <a:p>
            <a:pPr marL="0" indent="0" algn="ctr">
              <a:buNone/>
            </a:pPr>
            <a:r>
              <a:rPr lang="en-US" sz="2400" b="1">
                <a:latin typeface="Aptos"/>
              </a:rPr>
              <a:t>Boozman (R-AR)</a:t>
            </a:r>
            <a:endParaRPr lang="en-US" sz="2400" b="1">
              <a:latin typeface="Aptos Display"/>
            </a:endParaRPr>
          </a:p>
          <a:p>
            <a:pPr marL="0" indent="0" algn="ctr">
              <a:buNone/>
            </a:pPr>
            <a:r>
              <a:rPr lang="en-US" sz="2400" b="1">
                <a:latin typeface="Aptos Display"/>
              </a:rPr>
              <a:t>Capito (R-WV)</a:t>
            </a:r>
            <a:endParaRPr lang="en-US" sz="2400"/>
          </a:p>
          <a:p>
            <a:pPr marL="0" indent="0" algn="ctr">
              <a:buNone/>
            </a:pPr>
            <a:r>
              <a:rPr lang="en-US" sz="2400" b="1">
                <a:latin typeface="Aptos Display"/>
              </a:rPr>
              <a:t>Cassidy (R-LA)</a:t>
            </a:r>
          </a:p>
          <a:p>
            <a:pPr marL="0" indent="0" algn="ctr">
              <a:buNone/>
            </a:pPr>
            <a:r>
              <a:rPr lang="en-US" sz="2400" b="1">
                <a:latin typeface="Aptos Display"/>
              </a:rPr>
              <a:t>Collins (R-ME)</a:t>
            </a:r>
          </a:p>
          <a:p>
            <a:pPr marL="0" indent="0" algn="ctr">
              <a:buNone/>
            </a:pPr>
            <a:r>
              <a:rPr lang="en-US" sz="2400" b="1">
                <a:latin typeface="Aptos Display"/>
              </a:rPr>
              <a:t>Cotton (R-AR)</a:t>
            </a:r>
          </a:p>
          <a:p>
            <a:pPr marL="0" indent="0" algn="ctr">
              <a:buNone/>
            </a:pPr>
            <a:r>
              <a:rPr lang="en-US" sz="2400" b="1">
                <a:latin typeface="Aptos Display"/>
              </a:rPr>
              <a:t>Cornyn (R-TX)</a:t>
            </a:r>
          </a:p>
          <a:p>
            <a:pPr marL="0" indent="0" algn="ctr">
              <a:buNone/>
            </a:pPr>
            <a:endParaRPr lang="en-US" sz="2400" b="1">
              <a:latin typeface="Aptos Display"/>
            </a:endParaRPr>
          </a:p>
          <a:p>
            <a:pPr marL="0" indent="0" algn="ctr">
              <a:buNone/>
            </a:pPr>
            <a:endParaRPr lang="en-US" sz="2400" b="1">
              <a:latin typeface="Aptos Display"/>
            </a:endParaRPr>
          </a:p>
          <a:p>
            <a:pPr marL="0" indent="0" algn="ctr">
              <a:buNone/>
            </a:pPr>
            <a:endParaRPr lang="en-US" b="1">
              <a:latin typeface="Aptos Display"/>
            </a:endParaRPr>
          </a:p>
          <a:p>
            <a:pPr marL="0" indent="0" algn="ctr">
              <a:buNone/>
            </a:pPr>
            <a:endParaRPr lang="en-US">
              <a:latin typeface="Aptos Display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491B1FC-B706-5D6C-FA0B-77D359CF87B3}"/>
              </a:ext>
            </a:extLst>
          </p:cNvPr>
          <p:cNvSpPr txBox="1">
            <a:spLocks/>
          </p:cNvSpPr>
          <p:nvPr/>
        </p:nvSpPr>
        <p:spPr>
          <a:xfrm>
            <a:off x="5305813" y="2531218"/>
            <a:ext cx="5137299" cy="13210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Aptos Display"/>
              </a:rPr>
              <a:t>Crapo (R-ID)</a:t>
            </a:r>
            <a:endParaRPr lang="en-US" sz="2400">
              <a:latin typeface="Aptos Display"/>
            </a:endParaRPr>
          </a:p>
          <a:p>
            <a:pPr marL="0" indent="0" algn="ctr">
              <a:buNone/>
            </a:pPr>
            <a:r>
              <a:rPr lang="en-US" sz="2400" b="1">
                <a:latin typeface="Aptos Display"/>
              </a:rPr>
              <a:t>Hawley (R-MO)</a:t>
            </a:r>
            <a:endParaRPr lang="en-US" sz="2400">
              <a:latin typeface="Aptos Display"/>
            </a:endParaRPr>
          </a:p>
          <a:p>
            <a:pPr marL="0" indent="0" algn="ctr">
              <a:buNone/>
            </a:pPr>
            <a:r>
              <a:rPr lang="en-US" sz="2400" b="1">
                <a:latin typeface="Aptos Display"/>
              </a:rPr>
              <a:t>Lankford (R-OK)</a:t>
            </a:r>
            <a:endParaRPr lang="en-US" sz="2400">
              <a:latin typeface="Aptos Display"/>
            </a:endParaRPr>
          </a:p>
          <a:p>
            <a:pPr marL="0" indent="0" algn="ctr">
              <a:buNone/>
            </a:pPr>
            <a:r>
              <a:rPr lang="en-US" sz="2400" b="1">
                <a:latin typeface="Aptos Display"/>
              </a:rPr>
              <a:t>McCormick (R-PA)</a:t>
            </a:r>
            <a:endParaRPr lang="en-US" sz="2400">
              <a:latin typeface="Aptos Display"/>
            </a:endParaRPr>
          </a:p>
          <a:p>
            <a:pPr marL="0" indent="0" algn="ctr">
              <a:buNone/>
            </a:pPr>
            <a:r>
              <a:rPr lang="en-US" sz="2400" b="1">
                <a:latin typeface="Aptos Display"/>
              </a:rPr>
              <a:t>McConnell (R-KY)</a:t>
            </a:r>
            <a:endParaRPr lang="en-US" sz="2400">
              <a:latin typeface="Aptos" panose="02110004020202020204"/>
            </a:endParaRPr>
          </a:p>
          <a:p>
            <a:pPr marL="0" indent="0" algn="ctr">
              <a:buNone/>
            </a:pPr>
            <a:r>
              <a:rPr lang="en-US" sz="2400" b="1">
                <a:latin typeface="Aptos Display"/>
              </a:rPr>
              <a:t>Murkowski (R-AK)</a:t>
            </a:r>
            <a:endParaRPr lang="en-US" sz="2400"/>
          </a:p>
          <a:p>
            <a:pPr marL="0" indent="0" algn="ctr">
              <a:buNone/>
            </a:pPr>
            <a:r>
              <a:rPr lang="en-US" sz="2400" b="1">
                <a:latin typeface="Aptos Display"/>
              </a:rPr>
              <a:t>Thune (R-SD)</a:t>
            </a:r>
            <a:endParaRPr lang="en-US" sz="2400"/>
          </a:p>
          <a:p>
            <a:pPr marL="0" indent="0" algn="ctr">
              <a:buNone/>
            </a:pPr>
            <a:r>
              <a:rPr lang="en-US" sz="2400" b="1">
                <a:latin typeface="Aptos Display"/>
              </a:rPr>
              <a:t>Tillis (R-NC)</a:t>
            </a:r>
          </a:p>
          <a:p>
            <a:pPr marL="0" indent="0" algn="ctr">
              <a:buNone/>
            </a:pPr>
            <a:r>
              <a:rPr lang="en-US" sz="2400" b="1">
                <a:latin typeface="Aptos Display"/>
              </a:rPr>
              <a:t>Young (R-IN)</a:t>
            </a:r>
          </a:p>
          <a:p>
            <a:pPr marL="0" indent="0" algn="ctr">
              <a:buNone/>
            </a:pPr>
            <a:endParaRPr lang="en-US" b="1">
              <a:latin typeface="Aptos Display"/>
            </a:endParaRPr>
          </a:p>
          <a:p>
            <a:pPr marL="0" indent="0" algn="ctr">
              <a:buNone/>
            </a:pPr>
            <a:endParaRPr lang="en-US" b="1">
              <a:latin typeface="Aptos Display"/>
            </a:endParaRPr>
          </a:p>
          <a:p>
            <a:pPr marL="0" indent="0" algn="ctr">
              <a:buNone/>
            </a:pPr>
            <a:endParaRPr lang="en-US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880022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6A8D9C-8260-C16F-6AA6-8CBDE90EA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ACDF9-109F-AAC4-9486-939B3DA75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842"/>
            <a:ext cx="10515600" cy="1325563"/>
          </a:xfrm>
        </p:spPr>
        <p:txBody>
          <a:bodyPr>
            <a:normAutofit/>
          </a:bodyPr>
          <a:lstStyle/>
          <a:p>
            <a:r>
              <a:rPr lang="en-US" b="1"/>
              <a:t>What about Democrats?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5EF88-C054-0845-649A-4476E0082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549" y="3057230"/>
            <a:ext cx="10515600" cy="13210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>
                <a:latin typeface="Aptos Display"/>
              </a:rPr>
              <a:t>Yes, you should contact them too!</a:t>
            </a:r>
          </a:p>
          <a:p>
            <a:pPr marL="0" indent="0" algn="ctr">
              <a:buNone/>
            </a:pPr>
            <a:endParaRPr lang="en-US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4277309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s for Joint Webinar" id="{91E03090-368B-4979-B571-E917356C4A7D}" vid="{2372F2B5-2C99-4F75-9A07-7385B403C2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for 5.27 Joint Webinar</Template>
  <TotalTime>0</TotalTime>
  <Words>485</Words>
  <Application>Microsoft Office PowerPoint</Application>
  <PresentationFormat>Widescreen</PresentationFormat>
  <Paragraphs>73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Source Sans Pro</vt:lpstr>
      <vt:lpstr>Wingdings</vt:lpstr>
      <vt:lpstr>Office Theme</vt:lpstr>
      <vt:lpstr>PowerPoint Presentation</vt:lpstr>
      <vt:lpstr>House-Passed Reconciliation Bill:  Overview</vt:lpstr>
      <vt:lpstr>House-Passed Reconciliation Bill:   Tax Provisions of Concern</vt:lpstr>
      <vt:lpstr>House-Passed Reconciliation Bill: Spending Cuts</vt:lpstr>
      <vt:lpstr>PowerPoint Presentation</vt:lpstr>
      <vt:lpstr>Take Action!</vt:lpstr>
      <vt:lpstr>Topline Message: Don't harm the people who rely on nonprofits to pay for tax cuts.</vt:lpstr>
      <vt:lpstr>Critical Targets – Republicans!</vt:lpstr>
      <vt:lpstr>What about Democrats?</vt:lpstr>
      <vt:lpstr>Legislative Process and Outlook</vt:lpstr>
      <vt:lpstr>Reach Out To Us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Taylor Kelly</dc:creator>
  <cp:lastModifiedBy>Taylor Kelly</cp:lastModifiedBy>
  <cp:revision>2</cp:revision>
  <dcterms:created xsi:type="dcterms:W3CDTF">2025-05-27T20:00:55Z</dcterms:created>
  <dcterms:modified xsi:type="dcterms:W3CDTF">2025-05-29T20:29:11Z</dcterms:modified>
</cp:coreProperties>
</file>